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321" r:id="rId2"/>
    <p:sldId id="351" r:id="rId3"/>
    <p:sldId id="434" r:id="rId4"/>
    <p:sldId id="437" r:id="rId5"/>
    <p:sldId id="435" r:id="rId6"/>
    <p:sldId id="436" r:id="rId7"/>
    <p:sldId id="438" r:id="rId8"/>
    <p:sldId id="440" r:id="rId9"/>
    <p:sldId id="439" r:id="rId10"/>
    <p:sldId id="441" r:id="rId11"/>
  </p:sldIdLst>
  <p:sldSz cx="9144000" cy="6858000" type="screen4x3"/>
  <p:notesSz cx="6858000" cy="92964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ce Script MT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1D"/>
    <a:srgbClr val="F7B021"/>
    <a:srgbClr val="070C3C"/>
    <a:srgbClr val="FFCC00"/>
    <a:srgbClr val="BFCCDD"/>
    <a:srgbClr val="FDD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781" autoAdjust="0"/>
    <p:restoredTop sz="94743" autoAdjust="0"/>
  </p:normalViewPr>
  <p:slideViewPr>
    <p:cSldViewPr snapToGrid="0">
      <p:cViewPr varScale="1">
        <p:scale>
          <a:sx n="120" d="100"/>
          <a:sy n="120" d="100"/>
        </p:scale>
        <p:origin x="12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2304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2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5733" y="2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" y="8835334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85733" y="8835334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fld id="{8C47C56D-DC6B-4028-AC54-A0AA01AD9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54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2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5733" y="2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08075" y="701675"/>
            <a:ext cx="4641850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913464" y="4415524"/>
            <a:ext cx="5031073" cy="41796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" y="8835334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5733" y="8835334"/>
            <a:ext cx="2972269" cy="46106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303" tIns="46150" rIns="92303" bIns="4615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Times" charset="0"/>
              </a:defRPr>
            </a:lvl1pPr>
          </a:lstStyle>
          <a:p>
            <a:pPr>
              <a:defRPr/>
            </a:pPr>
            <a:fld id="{990BC2E9-8FB1-4DB4-B6CC-B0CD7A0FF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7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070C3C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3400" y="2924175"/>
            <a:ext cx="2362200" cy="885825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Rectangle 10"/>
          <p:cNvSpPr>
            <a:spLocks noChangeArrowheads="1"/>
          </p:cNvSpPr>
          <p:nvPr/>
        </p:nvSpPr>
        <p:spPr>
          <a:xfrm>
            <a:off x="0" y="6559550"/>
            <a:ext cx="9144000" cy="304800"/>
          </a:xfrm>
          <a:prstGeom prst="rect">
            <a:avLst/>
          </a:prstGeom>
          <a:solidFill>
            <a:srgbClr val="FFB91D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57200" y="6230938"/>
            <a:ext cx="3395663" cy="169862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7" name="Text Box 18"/>
          <p:cNvSpPr txBox="1">
            <a:spLocks noChangeArrowheads="1"/>
          </p:cNvSpPr>
          <p:nvPr/>
        </p:nvSpPr>
        <p:spPr>
          <a:xfrm>
            <a:off x="-138113" y="4191000"/>
            <a:ext cx="5486401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Times" charset="0"/>
            </a:endParaRP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228600"/>
            <a:ext cx="8458200" cy="1295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58039-4C90-4A7E-810A-F9EF3BFE1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211455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19125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A74C5-0CEB-45DD-B490-2BDDA0292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04800"/>
            <a:ext cx="8458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3C67-CC42-4AEB-8C2E-8A0CAA3AC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80E21-E16E-4B0E-B526-A7605C28D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949C1-77B8-4701-8D5A-70A661122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00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76400"/>
            <a:ext cx="4000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F56D4-8D0D-4986-AE94-D4949E65D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500C6-1F21-44B2-B845-BA8B22852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92F89-10EA-44CB-AA8C-D924627BF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1E0CB-2800-411B-907B-81BEC7029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099F-E84D-4EBD-8FE6-DF784DAAC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35A76-3093-4E1A-BEF4-6DDF4C35E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FFB91D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1371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1600" y="61849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789AC9DB-07D3-4D82-A9DE-6277A8BFA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8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>
          <a:xfrm>
            <a:off x="7840663" y="6121400"/>
            <a:ext cx="776287" cy="290513"/>
          </a:xfrm>
          <a:prstGeom prst="rect">
            <a:avLst/>
          </a:prstGeom>
          <a:noFill/>
          <a:ln w="9525"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70C3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85775" y="276225"/>
            <a:ext cx="8458200" cy="1295400"/>
          </a:xfrm>
        </p:spPr>
        <p:txBody>
          <a:bodyPr/>
          <a:lstStyle/>
          <a:p>
            <a:r>
              <a:rPr lang="en-US" dirty="0"/>
              <a:t>New CPN Format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9575" y="304800"/>
            <a:ext cx="8646961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– Taiyo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5742654" cy="201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5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0"/>
            <a:ext cx="5053379" cy="838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22653" y="1090245"/>
            <a:ext cx="8136317" cy="533440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Building on the acceptance of the new CPN format, with product series identification that was introduced for the Gen II 2H / 7.00” &amp; 8.00” Bore 3H launch, we are expanding it’s application to all Cylinder Division configurations except one.</a:t>
            </a:r>
          </a:p>
          <a:p>
            <a:pPr marL="0" indent="0">
              <a:buNone/>
            </a:pPr>
            <a:r>
              <a:rPr lang="en-US" dirty="0"/>
              <a:t>The exception is Legacy Series 2H / 3H, including 10.00” – 20.00” bore Series 3H, where the 11 character format will remain..  This will preserve the clear differentiation between Legacy and Gen II CPN’s.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0"/>
            <a:ext cx="5053379" cy="838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7962791" cy="177038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2743200"/>
            <a:ext cx="4706813" cy="2838616"/>
          </a:xfrm>
        </p:spPr>
        <p:txBody>
          <a:bodyPr lIns="91440"/>
          <a:lstStyle/>
          <a:p>
            <a:pPr marL="0" indent="0">
              <a:buNone/>
            </a:pPr>
            <a:r>
              <a:rPr lang="en-US" sz="1400" b="1" u="sng" dirty="0"/>
              <a:t>Cylinder or Part Type</a:t>
            </a:r>
            <a:endParaRPr lang="en-US" b="1" u="sng" dirty="0"/>
          </a:p>
          <a:p>
            <a:pPr marL="365760" indent="-182880"/>
            <a:r>
              <a:rPr lang="en-US" sz="1400" dirty="0"/>
              <a:t>Cylinder Head part number - 2H2H0A00140211</a:t>
            </a:r>
          </a:p>
          <a:p>
            <a:pPr marL="365760" indent="-182880"/>
            <a:r>
              <a:rPr lang="en-US" sz="1400" dirty="0"/>
              <a:t>Cylinder Cap part number - 3H2H0A00140211</a:t>
            </a:r>
          </a:p>
          <a:p>
            <a:pPr marL="365760" indent="-182880"/>
            <a:r>
              <a:rPr lang="en-US" sz="1400" dirty="0"/>
              <a:t>Cylinder Piston and Rod Assembly part number - 4H2H0A00140211</a:t>
            </a:r>
          </a:p>
          <a:p>
            <a:pPr marL="365760" indent="-182880"/>
            <a:r>
              <a:rPr lang="en-US" sz="1400" dirty="0"/>
              <a:t>Cylinder Body part number - 5H2H0A00140211</a:t>
            </a:r>
          </a:p>
          <a:p>
            <a:pPr marL="365760" indent="-182880"/>
            <a:r>
              <a:rPr lang="en-US" sz="1400" dirty="0"/>
              <a:t>Complete set of Tie Rods for Cylinder part number - 7H2H0A00140211</a:t>
            </a:r>
          </a:p>
          <a:p>
            <a:pPr marL="0" indent="0">
              <a:buNone/>
            </a:pPr>
            <a:r>
              <a:rPr lang="en-US" sz="1400" b="1" u="sng" dirty="0"/>
              <a:t>Family Series</a:t>
            </a:r>
          </a:p>
          <a:p>
            <a:pPr marL="765810" lvl="1" indent="-457200">
              <a:buNone/>
            </a:pPr>
            <a:r>
              <a:rPr lang="en-US" sz="1400" dirty="0"/>
              <a:t>3 digit product series identifier</a:t>
            </a:r>
          </a:p>
          <a:p>
            <a:pPr marL="765810" lvl="1" indent="-457200">
              <a:buNone/>
            </a:pPr>
            <a:r>
              <a:rPr lang="en-US" sz="1400" dirty="0"/>
              <a:t>(See following slides for codes)</a:t>
            </a:r>
          </a:p>
          <a:p>
            <a:pPr marL="400050" lvl="1" indent="0">
              <a:buNone/>
            </a:pPr>
            <a:endParaRPr lang="en-US" sz="1000" dirty="0"/>
          </a:p>
        </p:txBody>
      </p:sp>
      <p:sp>
        <p:nvSpPr>
          <p:cNvPr id="8" name="Content Placeholder 1"/>
          <p:cNvSpPr>
            <a:spLocks noGrp="1"/>
          </p:cNvSpPr>
          <p:nvPr>
            <p:ph sz="half" idx="2"/>
          </p:nvPr>
        </p:nvSpPr>
        <p:spPr>
          <a:xfrm>
            <a:off x="5340554" y="2743200"/>
            <a:ext cx="3066971" cy="3181301"/>
          </a:xfrm>
        </p:spPr>
        <p:txBody>
          <a:bodyPr lIns="91440"/>
          <a:lstStyle/>
          <a:p>
            <a:pPr marL="0" indent="0">
              <a:buNone/>
            </a:pPr>
            <a:r>
              <a:rPr lang="en-US" sz="1400" b="1" u="sng" dirty="0"/>
              <a:t>Generation</a:t>
            </a:r>
          </a:p>
          <a:p>
            <a:pPr marL="365760" indent="-182880"/>
            <a:r>
              <a:rPr lang="en-US" sz="1400" dirty="0"/>
              <a:t>0 = Original release (Legacy)</a:t>
            </a:r>
          </a:p>
          <a:p>
            <a:pPr marL="365760" indent="-182880"/>
            <a:r>
              <a:rPr lang="en-US" sz="1400" dirty="0"/>
              <a:t>A = First design revision</a:t>
            </a:r>
          </a:p>
          <a:p>
            <a:pPr marL="365760" indent="-182880"/>
            <a:r>
              <a:rPr lang="en-US" sz="1400" dirty="0"/>
              <a:t>B = Second design revision</a:t>
            </a:r>
          </a:p>
          <a:p>
            <a:pPr marL="365760" indent="-182880"/>
            <a:r>
              <a:rPr lang="en-US" sz="1400" dirty="0"/>
              <a:t>Etc.</a:t>
            </a:r>
          </a:p>
          <a:p>
            <a:pPr marL="0" indent="0">
              <a:buNone/>
            </a:pPr>
            <a:r>
              <a:rPr lang="en-US" sz="1400" b="1" u="sng" dirty="0"/>
              <a:t>Sequence Numeric</a:t>
            </a:r>
          </a:p>
          <a:p>
            <a:pPr marL="365760" lvl="1" indent="0">
              <a:buNone/>
            </a:pPr>
            <a:r>
              <a:rPr lang="en-US" sz="1400" dirty="0"/>
              <a:t>Each series numeric sequence will begin with 00250000 and each series will index independently.</a:t>
            </a:r>
          </a:p>
          <a:p>
            <a:pPr marL="40005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9854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1"/>
            <a:ext cx="7311142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- Timing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09575" y="929524"/>
            <a:ext cx="7708707" cy="3753793"/>
          </a:xfrm>
        </p:spPr>
        <p:txBody>
          <a:bodyPr lIns="91440"/>
          <a:lstStyle/>
          <a:p>
            <a:pPr marL="400050" lvl="1" indent="0">
              <a:buNone/>
            </a:pPr>
            <a:r>
              <a:rPr lang="en-US" sz="2800" dirty="0"/>
              <a:t>Several series will be converted each day beginning Wednesday, March 22, 2017 and the process will continue until all series are complete. See later slides for a listing of series impacted by this change.</a:t>
            </a:r>
          </a:p>
          <a:p>
            <a:pPr marL="400050" lvl="1" indent="0">
              <a:buNone/>
            </a:pPr>
            <a:endParaRPr lang="en-US" sz="2800" dirty="0"/>
          </a:p>
          <a:p>
            <a:pPr marL="400050" lvl="1" indent="0">
              <a:buNone/>
            </a:pPr>
            <a:r>
              <a:rPr lang="en-US" sz="2800" dirty="0"/>
              <a:t>Targeted completion is expected to be no later than early April 2017</a:t>
            </a:r>
          </a:p>
        </p:txBody>
      </p:sp>
    </p:spTree>
    <p:extLst>
      <p:ext uri="{BB962C8B-B14F-4D97-AF65-F5344CB8AC3E}">
        <p14:creationId xmlns:p14="http://schemas.microsoft.com/office/powerpoint/2010/main" val="188947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0"/>
            <a:ext cx="8098321" cy="6096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- Parker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10"/>
            <a:ext cx="5772103" cy="560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8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0"/>
            <a:ext cx="8098321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- Miller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5772103" cy="303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29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0"/>
            <a:ext cx="8297103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– Atlas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5742654" cy="32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506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9575" y="304800"/>
            <a:ext cx="8623107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– Schrader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Bellows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70C3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5742654" cy="321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2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5742654" cy="3410459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9575" y="304800"/>
            <a:ext cx="8646961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70C3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CPN Format – Brand Independent</a:t>
            </a:r>
          </a:p>
        </p:txBody>
      </p:sp>
    </p:spTree>
    <p:extLst>
      <p:ext uri="{BB962C8B-B14F-4D97-AF65-F5344CB8AC3E}">
        <p14:creationId xmlns:p14="http://schemas.microsoft.com/office/powerpoint/2010/main" val="13590134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026"/>
  <p:tag name="AS_OS" val="Microsoft Windows NT 6.1.7601 Service Pack 1"/>
  <p:tag name="AS_RELEASE_DATE" val="2013.03.29"/>
  <p:tag name="AS_TITLE" val="Aspose.Slides for .NET 2.0 x64"/>
  <p:tag name="AS_VERSION" val="7.3.0.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70C3C"/>
      </a:dk2>
      <a:lt2>
        <a:srgbClr val="999999"/>
      </a:lt2>
      <a:accent1>
        <a:srgbClr val="8C7B70"/>
      </a:accent1>
      <a:accent2>
        <a:srgbClr val="00A3F0"/>
      </a:accent2>
      <a:accent3>
        <a:srgbClr val="FFFFFF"/>
      </a:accent3>
      <a:accent4>
        <a:srgbClr val="000000"/>
      </a:accent4>
      <a:accent5>
        <a:srgbClr val="C5BFBB"/>
      </a:accent5>
      <a:accent6>
        <a:srgbClr val="0093D9"/>
      </a:accent6>
      <a:hlink>
        <a:srgbClr val="FF660F"/>
      </a:hlink>
      <a:folHlink>
        <a:srgbClr val="00707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ce Script MT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ce Script MT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70C3C"/>
        </a:dk2>
        <a:lt2>
          <a:srgbClr val="999999"/>
        </a:lt2>
        <a:accent1>
          <a:srgbClr val="8C7B70"/>
        </a:accent1>
        <a:accent2>
          <a:srgbClr val="00A3F0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0093D9"/>
        </a:accent6>
        <a:hlink>
          <a:srgbClr val="FF660F"/>
        </a:hlink>
        <a:folHlink>
          <a:srgbClr val="0070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28143</TotalTime>
  <Words>274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Palace Script MT</vt:lpstr>
      <vt:lpstr>Times</vt:lpstr>
      <vt:lpstr>Default Design</vt:lpstr>
      <vt:lpstr>New CPN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뿿촐뿿챰ԫ䃐Ȱ瑼ؒ퇰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Grager</dc:creator>
  <cp:lastModifiedBy>Thomas J. Biagi</cp:lastModifiedBy>
  <cp:revision>886</cp:revision>
  <cp:lastPrinted>2016-07-11T13:33:32Z</cp:lastPrinted>
  <dcterms:created xsi:type="dcterms:W3CDTF">1970-01-02T11:02:33Z</dcterms:created>
  <dcterms:modified xsi:type="dcterms:W3CDTF">2017-03-21T13:45:24Z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GM_SYS_ActivityID">
    <vt:i4>0</vt:i4>
  </property>
  <property fmtid="{D5CDD505-2E9C-101B-9397-08002B2CF9AE}" pid="3" name="SGM_SYS_DeliverableID">
    <vt:i4>533836</vt:i4>
  </property>
  <property fmtid="{D5CDD505-2E9C-101B-9397-08002B2CF9AE}" pid="4" name="SGM_SYS_GateDocumentID">
    <vt:i4>0</vt:i4>
  </property>
  <property fmtid="{D5CDD505-2E9C-101B-9397-08002B2CF9AE}" pid="5" name="SGM_SYS_ProjectID">
    <vt:i4>16714</vt:i4>
  </property>
  <property fmtid="{D5CDD505-2E9C-101B-9397-08002B2CF9AE}" pid="6" name="SGM_SYS_RelatedFileID">
    <vt:i4>0</vt:i4>
  </property>
  <property fmtid="{D5CDD505-2E9C-101B-9397-08002B2CF9AE}" pid="7" name="SGM_SYS_Server">
    <vt:lpwstr>http://COR089A41.us.parker.corp:80/</vt:lpwstr>
  </property>
  <property fmtid="{D5CDD505-2E9C-101B-9397-08002B2CF9AE}" pid="8" name="SGM_SYS_TemplateLibraryID">
    <vt:i4>0</vt:i4>
  </property>
</Properties>
</file>